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01" r:id="rId2"/>
    <p:sldId id="291" r:id="rId3"/>
    <p:sldId id="308" r:id="rId4"/>
    <p:sldId id="309" r:id="rId5"/>
    <p:sldId id="310" r:id="rId6"/>
    <p:sldId id="311" r:id="rId7"/>
    <p:sldId id="312" r:id="rId8"/>
    <p:sldId id="313" r:id="rId9"/>
    <p:sldId id="276" r:id="rId10"/>
    <p:sldId id="293" r:id="rId11"/>
    <p:sldId id="298" r:id="rId12"/>
    <p:sldId id="314" r:id="rId13"/>
    <p:sldId id="302" r:id="rId14"/>
    <p:sldId id="265" r:id="rId15"/>
    <p:sldId id="266" r:id="rId16"/>
    <p:sldId id="267" r:id="rId17"/>
    <p:sldId id="303" r:id="rId18"/>
    <p:sldId id="270" r:id="rId19"/>
    <p:sldId id="271" r:id="rId20"/>
    <p:sldId id="272" r:id="rId21"/>
    <p:sldId id="273" r:id="rId22"/>
    <p:sldId id="274" r:id="rId23"/>
    <p:sldId id="304" r:id="rId24"/>
    <p:sldId id="277" r:id="rId25"/>
    <p:sldId id="278" r:id="rId26"/>
    <p:sldId id="279" r:id="rId27"/>
    <p:sldId id="280" r:id="rId28"/>
    <p:sldId id="281" r:id="rId29"/>
    <p:sldId id="282" r:id="rId30"/>
    <p:sldId id="305" r:id="rId31"/>
    <p:sldId id="283" r:id="rId32"/>
    <p:sldId id="284" r:id="rId33"/>
    <p:sldId id="306" r:id="rId34"/>
    <p:sldId id="286" r:id="rId35"/>
    <p:sldId id="287" r:id="rId36"/>
    <p:sldId id="307" r:id="rId37"/>
    <p:sldId id="289" r:id="rId38"/>
    <p:sldId id="288" r:id="rId39"/>
    <p:sldId id="290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8901" autoAdjust="0"/>
  </p:normalViewPr>
  <p:slideViewPr>
    <p:cSldViewPr>
      <p:cViewPr varScale="1">
        <p:scale>
          <a:sx n="82" d="100"/>
          <a:sy n="82" d="100"/>
        </p:scale>
        <p:origin x="14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CE9EA-219A-824B-9B30-81E9D1F812C8}" type="datetimeFigureOut">
              <a:rPr lang="en-US" smtClean="0"/>
              <a:pPr/>
              <a:t>9/28/2019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197B6-5FE5-644B-8064-3B4D122529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6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C3D14-90BE-4B49-B9F8-89824B995F1F}" type="datetimeFigureOut">
              <a:rPr lang="en-AU" smtClean="0"/>
              <a:pPr/>
              <a:t>28/09/2019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E8DDD-F539-4966-9A5E-C994DEABC1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383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E8DDD-F539-4966-9A5E-C994DEABC15D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0095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B011-C270-4C7D-A399-F150AD0287F3}" type="datetime1">
              <a:rPr lang="en-US" smtClean="0"/>
              <a:pPr/>
              <a:t>9/28/2019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E828-60D9-45CD-A315-195B0E0B53D3}" type="datetime1">
              <a:rPr lang="en-US" smtClean="0"/>
              <a:pPr/>
              <a:t>9/28/2019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959E-730B-478D-8C38-9BF7F728B975}" type="datetime1">
              <a:rPr lang="en-US" smtClean="0"/>
              <a:pPr/>
              <a:t>9/28/2019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E30D5C9-6291-436B-BCFB-354B0E576FA2}" type="datetime1">
              <a:rPr lang="en-US" smtClean="0"/>
              <a:pPr/>
              <a:t>9/28/2019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EACC494-F7CD-418D-B6EB-FBAC2E8ED3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C3C-2D97-42F3-B5A1-8ED5A4ED1E45}" type="datetime1">
              <a:rPr lang="en-US" smtClean="0"/>
              <a:pPr/>
              <a:t>9/28/2019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7115-84B1-4EC7-81BF-95451E178984}" type="datetime1">
              <a:rPr lang="en-US" smtClean="0"/>
              <a:pPr/>
              <a:t>9/28/2019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7324-AC39-4132-BDE4-D36349776A12}" type="datetime1">
              <a:rPr lang="en-US" smtClean="0"/>
              <a:pPr/>
              <a:t>9/28/2019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02CC-C235-4AFD-A710-6C43276D0BA7}" type="datetime1">
              <a:rPr lang="en-US" smtClean="0"/>
              <a:pPr/>
              <a:t>9/28/2019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8C4F8-DD7B-4301-AA81-E6016AB67FBF}" type="datetime1">
              <a:rPr lang="en-US" smtClean="0"/>
              <a:pPr/>
              <a:t>9/28/2019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DE6B5-987F-414F-943E-2D2CDEE2E703}" type="datetime1">
              <a:rPr lang="en-US" smtClean="0"/>
              <a:pPr/>
              <a:t>9/28/2019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F4E4-D549-4449-8B9B-E421FE96D286}" type="datetime1">
              <a:rPr lang="en-US" smtClean="0"/>
              <a:pPr/>
              <a:t>9/28/2019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C57A-37A0-4E7E-94C6-C10EB8FCDD67}" type="datetime1">
              <a:rPr lang="en-US" smtClean="0"/>
              <a:pPr/>
              <a:t>9/28/2019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F3EAC-665A-429C-AA83-9FA5FB914878}" type="datetime1">
              <a:rPr lang="en-US" smtClean="0"/>
              <a:pPr/>
              <a:t>9/28/2019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stralia.com/itineraries/vic_wilsons_prom.aspx" TargetMode="External"/><Relationship Id="rId2" Type="http://schemas.openxmlformats.org/officeDocument/2006/relationships/hyperlink" Target="http://www.parkweb.vic.gov.au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en-AU" sz="5400" cap="small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AU" sz="4400" cap="small" dirty="0">
                <a:latin typeface="Arial" pitchFamily="34" charset="0"/>
                <a:cs typeface="Arial" pitchFamily="34" charset="0"/>
              </a:rPr>
              <a:t>Wilsons Promontory</a:t>
            </a:r>
          </a:p>
          <a:p>
            <a:pPr marL="0" indent="0" algn="ctr">
              <a:buNone/>
            </a:pPr>
            <a:r>
              <a:rPr lang="en-AU" sz="4400" cap="small" dirty="0">
                <a:latin typeface="Arial" pitchFamily="34" charset="0"/>
                <a:cs typeface="Arial" pitchFamily="34" charset="0"/>
              </a:rPr>
              <a:t>South Gippsland </a:t>
            </a:r>
          </a:p>
          <a:p>
            <a:pPr marL="0" indent="0" algn="ctr">
              <a:buNone/>
            </a:pPr>
            <a:r>
              <a:rPr lang="en-AU" sz="4400" cap="small" dirty="0">
                <a:latin typeface="Arial" pitchFamily="34" charset="0"/>
                <a:cs typeface="Arial" pitchFamily="34" charset="0"/>
              </a:rPr>
              <a:t>Victoria  </a:t>
            </a:r>
          </a:p>
          <a:p>
            <a:endParaRPr lang="en-US" cap="smal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2" name="Rectangle 1"/>
          <p:cNvSpPr/>
          <p:nvPr/>
        </p:nvSpPr>
        <p:spPr>
          <a:xfrm>
            <a:off x="539552" y="5723964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AU" sz="9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Core units: Exemplars – Year 8</a:t>
            </a:r>
            <a:endParaRPr lang="en-AU" sz="900" dirty="0">
              <a:solidFill>
                <a:srgbClr val="000000"/>
              </a:solidFill>
              <a:latin typeface="Arial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AU" sz="9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Illustration 1: Landscape and landforms of Wilsons Promontory</a:t>
            </a:r>
            <a:endParaRPr lang="en-AU" sz="900" dirty="0">
              <a:solidFill>
                <a:srgbClr val="000000"/>
              </a:solidFill>
              <a:effectLst/>
              <a:latin typeface="Arial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6766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640"/>
            <a:ext cx="8642350" cy="793427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Wilsons Promontory supports a significant </a:t>
            </a:r>
            <a:br>
              <a:rPr lang="en-AU" sz="2400" dirty="0">
                <a:latin typeface="Arial" pitchFamily="34" charset="0"/>
                <a:cs typeface="Arial" pitchFamily="34" charset="0"/>
              </a:rPr>
            </a:br>
            <a:r>
              <a:rPr lang="en-AU" sz="2400" dirty="0">
                <a:latin typeface="Arial" pitchFamily="34" charset="0"/>
                <a:cs typeface="Arial" pitchFamily="34" charset="0"/>
              </a:rPr>
              <a:t>diversity of coastal vegetation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4149" name="Picture 5" descr="Wind-swept vegitat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1136926"/>
            <a:ext cx="7416824" cy="5316410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10</a:t>
            </a:fld>
            <a:endParaRPr lang="en-AU"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88640"/>
            <a:ext cx="8784530" cy="1223963"/>
          </a:xfrm>
          <a:noFill/>
        </p:spPr>
        <p:txBody>
          <a:bodyPr>
            <a:norm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Wilsons Promontory supports a significant </a:t>
            </a:r>
            <a:br>
              <a:rPr lang="en-AU" sz="2400" dirty="0">
                <a:latin typeface="Arial" pitchFamily="34" charset="0"/>
                <a:cs typeface="Arial" pitchFamily="34" charset="0"/>
              </a:rPr>
            </a:br>
            <a:r>
              <a:rPr lang="en-AU" sz="2400" dirty="0">
                <a:latin typeface="Arial" pitchFamily="34" charset="0"/>
                <a:cs typeface="Arial" pitchFamily="34" charset="0"/>
              </a:rPr>
              <a:t>diversity of plants and animals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7" name="Picture 5" descr="Kangaroo in grasslan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40161"/>
            <a:ext cx="6734929" cy="5051597"/>
          </a:xfrm>
          <a:noFill/>
          <a:ln/>
        </p:spPr>
      </p:pic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6768181" y="1383298"/>
            <a:ext cx="2340323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There are: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more than 700 native plant species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30 kinds of mammals</a:t>
            </a:r>
            <a:br>
              <a:rPr lang="en-AU" sz="2000" dirty="0">
                <a:latin typeface="Arial" pitchFamily="34" charset="0"/>
                <a:cs typeface="Arial" pitchFamily="34" charset="0"/>
              </a:rPr>
            </a:br>
            <a:r>
              <a:rPr lang="en-AU" sz="2000" dirty="0">
                <a:latin typeface="Arial" pitchFamily="34" charset="0"/>
                <a:cs typeface="Arial" pitchFamily="34" charset="0"/>
              </a:rPr>
              <a:t>(marsupial mice, bats, kangaroos, koalas, seals, wallabies, wombats)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about 180 species of birds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11</a:t>
            </a:fld>
            <a:endParaRPr lang="en-AU"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Wilsons Promontory National Park</a:t>
            </a:r>
            <a:endParaRPr lang="en-AU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852" y="6278929"/>
            <a:ext cx="2133600" cy="365125"/>
          </a:xfrm>
        </p:spPr>
        <p:txBody>
          <a:bodyPr/>
          <a:lstStyle/>
          <a:p>
            <a:fld id="{E5318234-8E35-4311-965A-40F3E1939BEC}" type="slidenum">
              <a:rPr lang="en-AU" sz="1800" smtClean="0"/>
              <a:pPr/>
              <a:t>12</a:t>
            </a:fld>
            <a:endParaRPr lang="en-AU" sz="1800" dirty="0"/>
          </a:p>
        </p:txBody>
      </p:sp>
      <p:pic>
        <p:nvPicPr>
          <p:cNvPr id="5" name="Picture 8" descr="Bushfire in the distanc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7" y="1146009"/>
            <a:ext cx="9171673" cy="481315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8497" y="5981218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latin typeface="Arial" pitchFamily="34" charset="0"/>
                <a:cs typeface="Arial" pitchFamily="34" charset="0"/>
              </a:rPr>
              <a:t>Fire damage caused by recent bushfires, 10th February 2009 at 11pm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13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6264"/>
            <a:ext cx="8229600" cy="1396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4000" dirty="0">
                <a:latin typeface="Arial" pitchFamily="34" charset="0"/>
                <a:cs typeface="Arial" pitchFamily="34" charset="0"/>
              </a:rPr>
              <a:t>Site 1: Little Oberon Bay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13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481773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5805264"/>
            <a:ext cx="7416824" cy="432048"/>
          </a:xfrm>
          <a:noFill/>
        </p:spPr>
        <p:txBody>
          <a:bodyPr>
            <a:no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Location: Little Oberon Bay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14</a:t>
            </a:fld>
            <a:endParaRPr lang="en-AU" sz="1800" dirty="0"/>
          </a:p>
        </p:txBody>
      </p:sp>
      <p:pic>
        <p:nvPicPr>
          <p:cNvPr id="2050" name="Picture 2" descr="Site position is identified on south-west co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689" y="260648"/>
            <a:ext cx="391752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 descr="Small bay with waves lapping on rock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404664"/>
            <a:ext cx="7375726" cy="5616624"/>
          </a:xfrm>
          <a:noFill/>
          <a:ln/>
        </p:spPr>
      </p:pic>
      <p:sp>
        <p:nvSpPr>
          <p:cNvPr id="2" name="TextBox 1"/>
          <p:cNvSpPr txBox="1"/>
          <p:nvPr/>
        </p:nvSpPr>
        <p:spPr>
          <a:xfrm>
            <a:off x="899592" y="6002124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atin typeface="Arial" pitchFamily="34" charset="0"/>
                <a:cs typeface="Arial" pitchFamily="34" charset="0"/>
              </a:rPr>
              <a:t>Little Oberon Bay beach and granite rocks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15</a:t>
            </a:fld>
            <a:endParaRPr lang="en-AU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9" name="Picture 7" descr="Large granit 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6272"/>
            <a:ext cx="4824593" cy="6431080"/>
          </a:xfrm>
          <a:noFill/>
          <a:ln/>
        </p:spPr>
      </p:pic>
      <p:pic>
        <p:nvPicPr>
          <p:cNvPr id="49160" name="Picture 8" descr="Large rocks on the beac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65190" y="215924"/>
            <a:ext cx="4284102" cy="3213076"/>
          </a:xfrm>
          <a:noFill/>
          <a:ln/>
        </p:spPr>
      </p:pic>
      <p:sp>
        <p:nvSpPr>
          <p:cNvPr id="2" name="TextBox 1" descr="Large granite bolders between the beach and forshore"/>
          <p:cNvSpPr txBox="1"/>
          <p:nvPr/>
        </p:nvSpPr>
        <p:spPr>
          <a:xfrm>
            <a:off x="5076056" y="3563724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Granite rocks at Little Oberon Bay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16</a:t>
            </a:fld>
            <a:endParaRPr lang="en-AU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>
            <a:normAutofit/>
          </a:bodyPr>
          <a:lstStyle/>
          <a:p>
            <a:pPr marL="0" indent="0"/>
            <a:r>
              <a:rPr lang="en-AU" sz="4000" dirty="0">
                <a:latin typeface="Arial" pitchFamily="34" charset="0"/>
                <a:cs typeface="Arial" pitchFamily="34" charset="0"/>
              </a:rPr>
              <a:t>Site 2: Norman Bay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17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945559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5805264"/>
            <a:ext cx="7272808" cy="360040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Location: Norman Bay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18</a:t>
            </a:fld>
            <a:endParaRPr lang="en-AU" sz="1800" dirty="0"/>
          </a:p>
        </p:txBody>
      </p:sp>
      <p:pic>
        <p:nvPicPr>
          <p:cNvPr id="3074" name="Picture 2" descr="Site position is identified on south-west co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3888432" cy="550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713788" cy="576262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Norman Bay from Mount Oberon (558 metres)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6803" name="Picture 3" descr="Scenic view of Norman Ba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9632" y="908720"/>
            <a:ext cx="6480720" cy="4524231"/>
          </a:xfrm>
          <a:noFill/>
          <a:ln/>
        </p:spPr>
      </p:pic>
      <p:sp>
        <p:nvSpPr>
          <p:cNvPr id="2" name="TextBox 1"/>
          <p:cNvSpPr txBox="1"/>
          <p:nvPr/>
        </p:nvSpPr>
        <p:spPr>
          <a:xfrm>
            <a:off x="251520" y="5445224"/>
            <a:ext cx="8568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Norman Bay and Tidal River estuary (left)</a:t>
            </a:r>
          </a:p>
          <a:p>
            <a:pPr algn="ctr">
              <a:spcBef>
                <a:spcPts val="600"/>
              </a:spcBef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Leonard Bay and Leonard Point (middle distance)</a:t>
            </a:r>
          </a:p>
          <a:p>
            <a:pPr algn="ctr">
              <a:spcBef>
                <a:spcPts val="600"/>
              </a:spcBef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Norman Island off Leonard Point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19</a:t>
            </a:fld>
            <a:endParaRPr lang="en-AU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135938" cy="647799"/>
          </a:xfrm>
          <a:noFill/>
        </p:spPr>
        <p:txBody>
          <a:bodyPr>
            <a:norm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Wilsons Promontory Lighthouse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9203" name="Picture 3" descr="Landscape and Wilsons Promontory lighthous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908721"/>
            <a:ext cx="7013721" cy="5400600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</a:t>
            </a:fld>
            <a:endParaRPr lang="en-AU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661248"/>
            <a:ext cx="9144000" cy="504056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Norman Bay, looking north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5" name="Picture 5" descr="View of small prostine bay and hill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404663"/>
            <a:ext cx="8640960" cy="5290510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20</a:t>
            </a:fld>
            <a:endParaRPr lang="en-AU" sz="1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33255"/>
            <a:ext cx="9144000" cy="576065"/>
          </a:xfrm>
          <a:noFill/>
        </p:spPr>
        <p:txBody>
          <a:bodyPr>
            <a:norm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Norman Bay, looking south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2471" name="Picture 7" descr="Scenic veiw of bay and treeless hill in the distanc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404664"/>
            <a:ext cx="8064896" cy="5334562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21</a:t>
            </a:fld>
            <a:endParaRPr lang="en-AU" sz="1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021288"/>
            <a:ext cx="8424416" cy="360040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Norman Bay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61" name="Picture 5" descr="Caostal veiw out to  sea from pristine bea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332656"/>
            <a:ext cx="7848872" cy="5679570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22</a:t>
            </a:fld>
            <a:endParaRPr lang="en-AU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itchFamily="34" charset="0"/>
                <a:cs typeface="Arial" pitchFamily="34" charset="0"/>
              </a:rPr>
              <a:t>Site 3: Tidal River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23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498760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805264"/>
            <a:ext cx="8640960" cy="360040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Location: Tidal River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24</a:t>
            </a:fld>
            <a:endParaRPr lang="en-AU" sz="1800" dirty="0"/>
          </a:p>
        </p:txBody>
      </p:sp>
      <p:pic>
        <p:nvPicPr>
          <p:cNvPr id="4098" name="Picture 2" descr="Site position is identified on south-west cost. Inset provides more tourist infromation for Tidal River loc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0648"/>
            <a:ext cx="386665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877272"/>
            <a:ext cx="8856141" cy="504056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Tidal River, Loo-</a:t>
            </a:r>
            <a:r>
              <a:rPr lang="en-AU" sz="2400" dirty="0" err="1">
                <a:latin typeface="Arial" pitchFamily="34" charset="0"/>
                <a:cs typeface="Arial" pitchFamily="34" charset="0"/>
              </a:rPr>
              <a:t>ern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 Track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7" name="Picture 5" descr="Landscape showing river between reeds and hill with tre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404664"/>
            <a:ext cx="7296811" cy="5472608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25</a:t>
            </a:fld>
            <a:endParaRPr lang="en-AU" sz="1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877272"/>
            <a:ext cx="7848872" cy="504056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Tidal River, Loo-</a:t>
            </a:r>
            <a:r>
              <a:rPr lang="en-AU" sz="2400" dirty="0" err="1">
                <a:latin typeface="Arial" pitchFamily="34" charset="0"/>
                <a:cs typeface="Arial" pitchFamily="34" charset="0"/>
              </a:rPr>
              <a:t>ern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 Track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301" name="Picture 5" descr="Rocks_TidalRiver_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404664"/>
            <a:ext cx="7632848" cy="5491856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26</a:t>
            </a:fld>
            <a:endParaRPr lang="en-AU" sz="1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8" name="Picture 8" descr="Rocks and foliage along river bank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8897" y="397510"/>
            <a:ext cx="4023307" cy="2522009"/>
          </a:xfrm>
          <a:noFill/>
          <a:ln/>
        </p:spPr>
      </p:pic>
      <p:pic>
        <p:nvPicPr>
          <p:cNvPr id="51209" name="Picture 9" descr="River water meandering between rock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08228" y="397510"/>
            <a:ext cx="3529820" cy="2527434"/>
          </a:xfrm>
          <a:noFill/>
          <a:ln/>
        </p:spPr>
      </p:pic>
      <p:pic>
        <p:nvPicPr>
          <p:cNvPr id="51212" name="Picture 12" descr="Rocks and foliage on the edge of the wate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08228" y="3140968"/>
            <a:ext cx="3552204" cy="2562335"/>
          </a:xfrm>
          <a:noFill/>
          <a:ln/>
        </p:spPr>
      </p:pic>
      <p:pic>
        <p:nvPicPr>
          <p:cNvPr id="51213" name="Picture 13" descr="Rocks around water's ed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897" y="3140969"/>
            <a:ext cx="4012184" cy="2566884"/>
          </a:xfrm>
          <a:prstGeom prst="rect">
            <a:avLst/>
          </a:prstGeom>
          <a:noFill/>
        </p:spPr>
      </p:pic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323528" y="5703639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400" dirty="0">
                <a:latin typeface="Arial" pitchFamily="34" charset="0"/>
                <a:cs typeface="Arial" pitchFamily="34" charset="0"/>
              </a:rPr>
              <a:t>Tidal River, multi-coloured lichens on the granite boulders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C494-F7CD-418D-B6EB-FBAC2E8ED31E}" type="slidenum">
              <a:rPr lang="en-US" sz="1800" smtClean="0"/>
              <a:pPr/>
              <a:t>27</a:t>
            </a:fld>
            <a:endParaRPr lang="en-US" sz="1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98407" y="5877272"/>
            <a:ext cx="5903887" cy="504056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Tidal River, floodplain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1079" name="Picture 7" descr="Scenic view of floodplain valle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5776" y="334648"/>
            <a:ext cx="4176464" cy="5566582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28</a:t>
            </a:fld>
            <a:endParaRPr lang="en-AU" sz="1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021288"/>
            <a:ext cx="8280400" cy="576709"/>
          </a:xfrm>
          <a:noFill/>
        </p:spPr>
        <p:txBody>
          <a:bodyPr>
            <a:norm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Tidal River where it enters Norman Bay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2099" name="Picture 3" descr="View of where the river meets the se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712" y="163650"/>
            <a:ext cx="5184576" cy="5929646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29</a:t>
            </a:fld>
            <a:endParaRPr lang="en-AU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AU" sz="4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History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600200"/>
            <a:ext cx="6912768" cy="4525963"/>
          </a:xfrm>
        </p:spPr>
        <p:txBody>
          <a:bodyPr>
            <a:normAutofit/>
          </a:bodyPr>
          <a:lstStyle/>
          <a:p>
            <a:r>
              <a:rPr lang="en-AU" sz="2000" dirty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European settlers followed the explorers into the South Gippsland region in the 1870s</a:t>
            </a:r>
          </a:p>
          <a:p>
            <a:r>
              <a:rPr lang="en-A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Promontory was named after a London friend of Matthew Flinders and originates from the voyage of George Bass and Matthew Flinders along the Promontory coast in 1798</a:t>
            </a:r>
          </a:p>
          <a:p>
            <a:r>
              <a:rPr lang="en-A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first 'reservation' of Wilsons Promontory was proclaimed by the Victorian Government in 1898</a:t>
            </a:r>
          </a:p>
          <a:p>
            <a:r>
              <a:rPr lang="en-A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Today, Victorians call it 'The Prom'</a:t>
            </a:r>
            <a:endParaRPr lang="en-A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472994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>
            <a:normAutofit/>
          </a:bodyPr>
          <a:lstStyle/>
          <a:p>
            <a:r>
              <a:rPr lang="en-AU" sz="4000" dirty="0">
                <a:latin typeface="Arial" pitchFamily="34" charset="0"/>
                <a:cs typeface="Arial" pitchFamily="34" charset="0"/>
              </a:rPr>
              <a:t>Site 4: Squeaky Beach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30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4168973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5805264"/>
            <a:ext cx="8713788" cy="432048"/>
          </a:xfrm>
          <a:noFill/>
        </p:spPr>
        <p:txBody>
          <a:bodyPr>
            <a:no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Location: Squeaky Beach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31</a:t>
            </a:fld>
            <a:endParaRPr lang="en-AU" sz="1800" dirty="0"/>
          </a:p>
        </p:txBody>
      </p:sp>
      <p:pic>
        <p:nvPicPr>
          <p:cNvPr id="5123" name="Picture 3" descr="Site position is identified on west cost,below centre of the park but above all three previous locatio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07" y="260647"/>
            <a:ext cx="3913609" cy="55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949281"/>
            <a:ext cx="8784976" cy="432048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Squeaky Beach, looking south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5781" name="Picture 5" descr="Small prostine bay 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476672"/>
            <a:ext cx="7295305" cy="5472608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32</a:t>
            </a:fld>
            <a:endParaRPr lang="en-AU" sz="1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itchFamily="34" charset="0"/>
                <a:cs typeface="Arial" pitchFamily="34" charset="0"/>
              </a:rPr>
              <a:t>Site 5: Leonard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33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328053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805264"/>
            <a:ext cx="7776864" cy="432048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Location: Leonard Point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34</a:t>
            </a:fld>
            <a:endParaRPr lang="en-AU" sz="1800" dirty="0"/>
          </a:p>
        </p:txBody>
      </p:sp>
      <p:pic>
        <p:nvPicPr>
          <p:cNvPr id="6146" name="Picture 2" descr="Site position is identified on west cost, just above Squeeky Beac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426" y="260647"/>
            <a:ext cx="3887782" cy="550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877272"/>
            <a:ext cx="8713788" cy="432792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Leonard Point, looking south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5715" name="Picture 3" descr="Scenic view of bay and hill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2140" y="620688"/>
            <a:ext cx="8436652" cy="5271202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35</a:t>
            </a:fld>
            <a:endParaRPr lang="en-AU" sz="1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6997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Site 6: </a:t>
            </a:r>
            <a:r>
              <a:rPr lang="en-AU" sz="4000" dirty="0" err="1">
                <a:latin typeface="Arial" pitchFamily="34" charset="0"/>
                <a:cs typeface="Arial" pitchFamily="34" charset="0"/>
              </a:rPr>
              <a:t>Vereker</a:t>
            </a:r>
            <a:r>
              <a:rPr lang="en-AU" sz="4000" dirty="0">
                <a:latin typeface="Arial" pitchFamily="34" charset="0"/>
                <a:cs typeface="Arial" pitchFamily="34" charset="0"/>
              </a:rPr>
              <a:t> Outlook</a:t>
            </a:r>
            <a:r>
              <a:rPr lang="en-US" sz="40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36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269474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805264"/>
            <a:ext cx="8135938" cy="432048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Location: </a:t>
            </a:r>
            <a:r>
              <a:rPr lang="en-AU" sz="2400" dirty="0" err="1">
                <a:latin typeface="Arial" pitchFamily="34" charset="0"/>
                <a:cs typeface="Arial" pitchFamily="34" charset="0"/>
              </a:rPr>
              <a:t>Vereker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 Outlook (400 metres)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37</a:t>
            </a:fld>
            <a:endParaRPr lang="en-AU" sz="1800" dirty="0"/>
          </a:p>
        </p:txBody>
      </p:sp>
      <p:pic>
        <p:nvPicPr>
          <p:cNvPr id="7170" name="Picture 2" descr="Site position is identified inland,  towards the centre of the ma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3888432" cy="550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>
          <a:xfrm>
            <a:off x="611560" y="6165304"/>
            <a:ext cx="7992888" cy="432048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Track to </a:t>
            </a:r>
            <a:r>
              <a:rPr lang="en-AU" sz="2400" dirty="0" err="1">
                <a:latin typeface="Arial" pitchFamily="34" charset="0"/>
                <a:cs typeface="Arial" pitchFamily="34" charset="0"/>
              </a:rPr>
              <a:t>Vereker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 Outlook (400 metres)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6" name="Picture 6" descr="Path on hill between native plants and rock with sea in the distanc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216942"/>
            <a:ext cx="7931150" cy="5948362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38</a:t>
            </a:fld>
            <a:endParaRPr lang="en-AU" sz="1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949280"/>
            <a:ext cx="8135938" cy="504056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From </a:t>
            </a:r>
            <a:r>
              <a:rPr lang="en-AU" sz="2400" dirty="0" err="1">
                <a:latin typeface="Arial" pitchFamily="34" charset="0"/>
                <a:cs typeface="Arial" pitchFamily="34" charset="0"/>
              </a:rPr>
              <a:t>Vereker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 Outlook (400 metres)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5" name="Picture 3" descr="Scenic view from high altitude across native trees and rocks to the se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412169"/>
            <a:ext cx="7632848" cy="5575737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39</a:t>
            </a:fld>
            <a:endParaRPr lang="en-AU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52128"/>
          </a:xfrm>
        </p:spPr>
        <p:txBody>
          <a:bodyPr>
            <a:normAutofit/>
          </a:bodyPr>
          <a:lstStyle/>
          <a:p>
            <a:r>
              <a:rPr lang="en-AU" sz="4000" dirty="0">
                <a:latin typeface="Arial" pitchFamily="34" charset="0"/>
                <a:cs typeface="Arial" pitchFamily="34" charset="0"/>
              </a:rPr>
              <a:t>Wilsons Promontory National Park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852937"/>
            <a:ext cx="7560840" cy="1152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The park is located at the southernmost point of the Australian mainland and is more than 50,000 hectares in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4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4281073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3850" y="259904"/>
            <a:ext cx="8496300" cy="864840"/>
          </a:xfrm>
          <a:noFill/>
        </p:spPr>
        <p:txBody>
          <a:bodyPr>
            <a:normAutofit/>
          </a:bodyPr>
          <a:lstStyle/>
          <a:p>
            <a:r>
              <a:rPr lang="en-AU" sz="4000" dirty="0">
                <a:latin typeface="Arial" pitchFamily="34" charset="0"/>
                <a:cs typeface="Arial" pitchFamily="34" charset="0"/>
              </a:rPr>
              <a:t>Further reading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3528" y="1124744"/>
            <a:ext cx="8496944" cy="4896544"/>
          </a:xfrm>
          <a:noFill/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AU" sz="1800" dirty="0" err="1">
                <a:solidFill>
                  <a:schemeClr val="tx1"/>
                </a:solidFill>
                <a:latin typeface="Arial"/>
                <a:cs typeface="Arial"/>
              </a:rPr>
              <a:t>Kettelsm</a:t>
            </a:r>
            <a:r>
              <a:rPr lang="en-AU" sz="1800" dirty="0">
                <a:solidFill>
                  <a:schemeClr val="tx1"/>
                </a:solidFill>
                <a:latin typeface="Arial"/>
                <a:cs typeface="Arial"/>
              </a:rPr>
              <a:t>, R. (2010). Southern star. </a:t>
            </a:r>
            <a:r>
              <a:rPr lang="en-AU" sz="1800" i="1" dirty="0">
                <a:solidFill>
                  <a:schemeClr val="tx1"/>
                </a:solidFill>
                <a:latin typeface="Arial"/>
                <a:cs typeface="Arial"/>
              </a:rPr>
              <a:t>Australian Geographic</a:t>
            </a:r>
            <a:r>
              <a:rPr lang="en-AU" sz="180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AU" sz="1800" i="1" dirty="0">
                <a:solidFill>
                  <a:schemeClr val="tx1"/>
                </a:solidFill>
                <a:latin typeface="Arial"/>
                <a:cs typeface="Arial"/>
              </a:rPr>
              <a:t>97</a:t>
            </a:r>
            <a:r>
              <a:rPr lang="en-AU" sz="1800" dirty="0">
                <a:solidFill>
                  <a:schemeClr val="tx1"/>
                </a:solidFill>
                <a:latin typeface="Arial"/>
                <a:cs typeface="Arial"/>
              </a:rPr>
              <a:t>, January–March, pp. 52–61.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en-AU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Ingamells</a:t>
            </a:r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P. (1999). </a:t>
            </a:r>
            <a:r>
              <a:rPr lang="en-AU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Discovering the Prom</a:t>
            </a:r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Victorian National Parks Association, Melbourne.</a:t>
            </a:r>
          </a:p>
          <a:p>
            <a:pPr algn="l"/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Meagher. D., &amp; </a:t>
            </a:r>
            <a:r>
              <a:rPr lang="en-AU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Kohout</a:t>
            </a:r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M. (200). </a:t>
            </a:r>
            <a:r>
              <a:rPr lang="en-AU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field guide to Wilsons Promontory</a:t>
            </a:r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Oxford University Press, 	Melbourne, 2002.</a:t>
            </a:r>
          </a:p>
          <a:p>
            <a:pPr algn="l"/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Neilson, D. (1996). </a:t>
            </a:r>
            <a:r>
              <a:rPr lang="en-AU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Wilsons Promontory: Coastal wilderness</a:t>
            </a:r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Melbourne: </a:t>
            </a:r>
            <a:r>
              <a:rPr lang="en-AU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Snowgum</a:t>
            </a:r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Press, Melbourne.</a:t>
            </a:r>
          </a:p>
          <a:p>
            <a:pPr algn="l"/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Westcott, G. (1995). Wilsons Promontory: Marine and 	National Park, Victoria. Sydney: UNSW Press.</a:t>
            </a:r>
          </a:p>
          <a:p>
            <a:pPr algn="l"/>
            <a:endParaRPr lang="en-A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Websites:</a:t>
            </a:r>
          </a:p>
          <a:p>
            <a:pPr algn="l"/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Parks Victoria,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2"/>
              </a:rPr>
              <a:t>http://www.parkweb.vic.gov.au</a:t>
            </a:r>
            <a:endParaRPr lang="en-US" sz="1800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AU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Tourism Australia, </a:t>
            </a:r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3"/>
              </a:rPr>
              <a:t>http://www.australia.com/itineraries/vic_wilsons_prom.aspx</a:t>
            </a:r>
            <a:endParaRPr lang="en-A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>
              <a:spcBef>
                <a:spcPct val="50000"/>
              </a:spcBef>
            </a:pPr>
            <a:b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Photograph source: All photographs provided by Roger Smith (author).</a:t>
            </a:r>
            <a:endParaRPr lang="en-A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</a:pP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algn="l"/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5318234-8E35-4311-965A-40F3E1939BEC}" type="slidenum">
              <a:rPr lang="en-AU" sz="1800" smtClean="0"/>
              <a:pPr/>
              <a:t>40</a:t>
            </a:fld>
            <a:endParaRPr lang="en-AU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128" y="620688"/>
            <a:ext cx="2962672" cy="2290266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Wilsons Promontory National Park</a:t>
            </a:r>
            <a:endParaRPr lang="en-AU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5</a:t>
            </a:fld>
            <a:endParaRPr lang="en-A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6444208" y="5805264"/>
            <a:ext cx="2502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latin typeface="Arial" pitchFamily="34" charset="0"/>
                <a:cs typeface="Arial" pitchFamily="34" charset="0"/>
              </a:rPr>
              <a:t>Source of map: Parks Victoria</a:t>
            </a:r>
          </a:p>
        </p:txBody>
      </p:sp>
      <p:pic>
        <p:nvPicPr>
          <p:cNvPr id="1026" name="Picture 2" descr="Map includes details of areas of the park and tourist inform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4320480" cy="611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6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Arial"/>
                <a:cs typeface="Arial"/>
              </a:rPr>
              <a:t>Wilsons Promontory National Park</a:t>
            </a:r>
            <a:endParaRPr lang="en-AU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6</a:t>
            </a:fld>
            <a:endParaRPr lang="en-AU" sz="1800" dirty="0"/>
          </a:p>
        </p:txBody>
      </p:sp>
      <p:pic>
        <p:nvPicPr>
          <p:cNvPr id="5" name="Picture 7" descr="View of Tidal Riv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0654"/>
            <a:ext cx="6516216" cy="5498735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516216" y="980728"/>
            <a:ext cx="2520280" cy="55189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It has 130 km of coastline and features granite headlands, mountains, forests and fern gullies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Tidal River, 30 km inside the park boundary, is the focus for tourism and recreation and has more than 400,000 visitors a year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The park contains the largest coastal wilderness area in Victoria</a:t>
            </a:r>
          </a:p>
        </p:txBody>
      </p:sp>
    </p:spTree>
    <p:extLst>
      <p:ext uri="{BB962C8B-B14F-4D97-AF65-F5344CB8AC3E}">
        <p14:creationId xmlns:p14="http://schemas.microsoft.com/office/powerpoint/2010/main" val="524706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latin typeface="Arial"/>
                <a:cs typeface="Arial"/>
              </a:rPr>
              <a:t>Geomorphology of  'The Prom'</a:t>
            </a:r>
            <a:endParaRPr lang="en-A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00200"/>
            <a:ext cx="7200800" cy="470912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The rock that makes up the landforms of the Promontory developed deep below the surface of the earth some 400 million years ago</a:t>
            </a:r>
          </a:p>
          <a:p>
            <a:pPr>
              <a:spcBef>
                <a:spcPts val="1800"/>
              </a:spcBef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Molten material cooled slowly and crystallised to form granite. </a:t>
            </a:r>
          </a:p>
          <a:p>
            <a:pPr>
              <a:spcBef>
                <a:spcPts val="1800"/>
              </a:spcBef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In time, the softer surface layers eroded leaving the mountains of granite you see today</a:t>
            </a:r>
          </a:p>
          <a:p>
            <a:pPr>
              <a:spcBef>
                <a:spcPts val="1800"/>
              </a:spcBef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During past ice ages, the oceans subsided and a range of granite mountains stretched across low-lying plains between the present day states of Victoria and Tasmania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7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3034662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7355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Wilsons Promontory National Park</a:t>
            </a:r>
            <a:endParaRPr lang="en-A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51216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This photograph was taken in the northern section of the park (the largest wilderness area) from the </a:t>
            </a:r>
            <a:r>
              <a:rPr lang="en-AU" sz="2000" dirty="0" err="1">
                <a:latin typeface="Arial" pitchFamily="34" charset="0"/>
                <a:cs typeface="Arial" pitchFamily="34" charset="0"/>
              </a:rPr>
              <a:t>Vereker</a:t>
            </a:r>
            <a:r>
              <a:rPr lang="en-AU" sz="2000" dirty="0">
                <a:latin typeface="Arial" pitchFamily="34" charset="0"/>
                <a:cs typeface="Arial" pitchFamily="34" charset="0"/>
              </a:rPr>
              <a:t> Outlook, looking north </a:t>
            </a:r>
          </a:p>
          <a:p>
            <a:pPr>
              <a:spcBef>
                <a:spcPts val="1200"/>
              </a:spcBef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Corner Inlet is at the right of the photograph and Yanakie Isthmus to the left of the photograph</a:t>
            </a:r>
            <a:endParaRPr lang="en-A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8</a:t>
            </a:fld>
            <a:endParaRPr lang="en-AU" sz="1800" dirty="0"/>
          </a:p>
        </p:txBody>
      </p:sp>
      <p:pic>
        <p:nvPicPr>
          <p:cNvPr id="6" name="Picture 4" descr="Long range view from Wilsons Promontory to the coa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1993"/>
            <a:ext cx="9140825" cy="3513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7844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115888"/>
            <a:ext cx="8964612" cy="649287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Granite-dominated west coast of Wilsons Promontory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23" name="Picture 3" descr="Granit rocks on coastlin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3303" y="692696"/>
            <a:ext cx="4291834" cy="5688632"/>
          </a:xfrm>
          <a:noFill/>
          <a:ln/>
        </p:spPr>
      </p:pic>
      <p:pic>
        <p:nvPicPr>
          <p:cNvPr id="133125" name="Picture 5" descr="Granit rocks on coast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2942" y="692696"/>
            <a:ext cx="4266864" cy="5687071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9</a:t>
            </a:fld>
            <a:endParaRPr lang="en-AU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629</Words>
  <Application>Microsoft Office PowerPoint</Application>
  <PresentationFormat>On-screen Show (4:3)</PresentationFormat>
  <Paragraphs>119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PowerPoint Presentation</vt:lpstr>
      <vt:lpstr>Wilsons Promontory Lighthouse</vt:lpstr>
      <vt:lpstr>History</vt:lpstr>
      <vt:lpstr>Wilsons Promontory National Park</vt:lpstr>
      <vt:lpstr>Wilsons Promontory National Park</vt:lpstr>
      <vt:lpstr>Wilsons Promontory National Park</vt:lpstr>
      <vt:lpstr>Geomorphology of  'The Prom'</vt:lpstr>
      <vt:lpstr>Wilsons Promontory National Park</vt:lpstr>
      <vt:lpstr>Granite-dominated west coast of Wilsons Promontory</vt:lpstr>
      <vt:lpstr>Wilsons Promontory supports a significant  diversity of coastal vegetation</vt:lpstr>
      <vt:lpstr>Wilsons Promontory supports a significant  diversity of plants and animals</vt:lpstr>
      <vt:lpstr>Wilsons Promontory National Park</vt:lpstr>
      <vt:lpstr>PowerPoint Presentation</vt:lpstr>
      <vt:lpstr>Location: Little Oberon Bay</vt:lpstr>
      <vt:lpstr>PowerPoint Presentation</vt:lpstr>
      <vt:lpstr>PowerPoint Presentation</vt:lpstr>
      <vt:lpstr>Site 2: Norman Bay</vt:lpstr>
      <vt:lpstr>Location: Norman Bay</vt:lpstr>
      <vt:lpstr>Norman Bay from Mount Oberon (558 metres)</vt:lpstr>
      <vt:lpstr>Norman Bay, looking north</vt:lpstr>
      <vt:lpstr>Norman Bay, looking south</vt:lpstr>
      <vt:lpstr>Norman Bay</vt:lpstr>
      <vt:lpstr>Site 3: Tidal River </vt:lpstr>
      <vt:lpstr>Location: Tidal River </vt:lpstr>
      <vt:lpstr>Tidal River, Loo-ern Track</vt:lpstr>
      <vt:lpstr>Tidal River, Loo-ern Track</vt:lpstr>
      <vt:lpstr>PowerPoint Presentation</vt:lpstr>
      <vt:lpstr>Tidal River, floodplain</vt:lpstr>
      <vt:lpstr>Tidal River where it enters Norman Bay</vt:lpstr>
      <vt:lpstr>Site 4: Squeaky Beach</vt:lpstr>
      <vt:lpstr>Location: Squeaky Beach</vt:lpstr>
      <vt:lpstr>Squeaky Beach, looking south</vt:lpstr>
      <vt:lpstr>Site 5: Leonard Point</vt:lpstr>
      <vt:lpstr>Location: Leonard Point</vt:lpstr>
      <vt:lpstr>Leonard Point, looking south</vt:lpstr>
      <vt:lpstr>Site 6: Vereker Outlook </vt:lpstr>
      <vt:lpstr>Location: Vereker Outlook (400 metres)</vt:lpstr>
      <vt:lpstr>Track to Vereker Outlook (400 metres)</vt:lpstr>
      <vt:lpstr>From Vereker Outlook (400 metres)</vt:lpstr>
      <vt:lpstr>Further reading</vt:lpstr>
    </vt:vector>
  </TitlesOfParts>
  <Company>GATSA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AJ_Visser</cp:lastModifiedBy>
  <cp:revision>82</cp:revision>
  <cp:lastPrinted>2012-12-12T00:30:14Z</cp:lastPrinted>
  <dcterms:created xsi:type="dcterms:W3CDTF">2012-11-09T00:17:08Z</dcterms:created>
  <dcterms:modified xsi:type="dcterms:W3CDTF">2019-09-28T07:05:26Z</dcterms:modified>
</cp:coreProperties>
</file>